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9" r:id="rId2"/>
    <p:sldId id="434" r:id="rId3"/>
    <p:sldId id="447" r:id="rId4"/>
    <p:sldId id="485" r:id="rId5"/>
    <p:sldId id="484" r:id="rId6"/>
    <p:sldId id="501" r:id="rId7"/>
    <p:sldId id="482" r:id="rId8"/>
    <p:sldId id="524" r:id="rId9"/>
    <p:sldId id="481" r:id="rId10"/>
    <p:sldId id="480" r:id="rId11"/>
    <p:sldId id="479" r:id="rId12"/>
    <p:sldId id="478" r:id="rId13"/>
    <p:sldId id="490" r:id="rId14"/>
    <p:sldId id="528" r:id="rId15"/>
    <p:sldId id="527" r:id="rId16"/>
    <p:sldId id="526" r:id="rId17"/>
    <p:sldId id="502" r:id="rId18"/>
    <p:sldId id="500" r:id="rId19"/>
    <p:sldId id="503" r:id="rId20"/>
    <p:sldId id="533" r:id="rId21"/>
    <p:sldId id="532" r:id="rId22"/>
    <p:sldId id="531" r:id="rId23"/>
    <p:sldId id="530" r:id="rId24"/>
    <p:sldId id="529" r:id="rId25"/>
    <p:sldId id="534" r:id="rId26"/>
    <p:sldId id="499" r:id="rId27"/>
    <p:sldId id="505" r:id="rId28"/>
    <p:sldId id="498" r:id="rId29"/>
    <p:sldId id="497" r:id="rId30"/>
    <p:sldId id="525" r:id="rId31"/>
    <p:sldId id="496" r:id="rId32"/>
    <p:sldId id="495" r:id="rId33"/>
    <p:sldId id="494" r:id="rId34"/>
    <p:sldId id="493" r:id="rId35"/>
    <p:sldId id="492" r:id="rId36"/>
    <p:sldId id="491" r:id="rId37"/>
    <p:sldId id="509" r:id="rId38"/>
    <p:sldId id="508" r:id="rId39"/>
    <p:sldId id="507" r:id="rId40"/>
    <p:sldId id="448" r:id="rId41"/>
    <p:sldId id="454" r:id="rId42"/>
    <p:sldId id="456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9513" autoAdjust="0"/>
  </p:normalViewPr>
  <p:slideViewPr>
    <p:cSldViewPr>
      <p:cViewPr varScale="1">
        <p:scale>
          <a:sx n="76" d="100"/>
          <a:sy n="76" d="100"/>
        </p:scale>
        <p:origin x="-115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5688632"/>
          </a:xfrm>
        </p:spPr>
        <p:txBody>
          <a:bodyPr>
            <a:normAutofit/>
          </a:bodyPr>
          <a:lstStyle/>
          <a:p>
            <a:pPr marL="334010" marR="67310" indent="0" algn="ctr" eaLnBrk="0" hangingPunct="0">
              <a:spcBef>
                <a:spcPts val="270"/>
              </a:spcBef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ЛЕКЦИЯ № 1. </a:t>
            </a: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Бухгалтерский учет, </a:t>
            </a:r>
          </a:p>
          <a:p>
            <a:pPr marL="109728" indent="0" algn="ctr"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его </a:t>
            </a:r>
            <a:r>
              <a:rPr lang="ru-RU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сущность и значение в системе управления</a:t>
            </a:r>
          </a:p>
          <a:p>
            <a:pPr marL="0" marR="466090" indent="0" algn="ctr" eaLnBrk="0" hangingPunct="0">
              <a:buNone/>
            </a:pPr>
            <a:r>
              <a:rPr lang="ru-RU" sz="3100" b="1" i="1" spc="-5" dirty="0" smtClean="0">
                <a:solidFill>
                  <a:srgbClr val="002060"/>
                </a:solidFill>
                <a:latin typeface="Times New Roman"/>
              </a:rPr>
              <a:t>	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945" indent="449580" algn="just" eaLnBrk="0" hangingPunct="0">
              <a:spcAft>
                <a:spcPts val="0"/>
              </a:spcAft>
            </a:pP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Ведение хозяйственного учета прежде всего предполагает количественное измерение учитываемых объектов.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945" indent="449580" algn="just" eaLnBrk="0" hangingPunct="0">
              <a:spcAft>
                <a:spcPts val="0"/>
              </a:spcAft>
            </a:pP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945" indent="449580" algn="just" eaLnBrk="0" hangingPunct="0"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этой целью используются учетные измерители: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945" indent="449580" algn="just" eaLnBrk="0" hangingPunct="0">
              <a:spcAft>
                <a:spcPts val="0"/>
              </a:spcAft>
            </a:pP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945" indent="449580" algn="just" eaLnBrk="0" hangingPunct="0"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-натуральные,</a:t>
            </a:r>
          </a:p>
          <a:p>
            <a:pPr marL="64135" marR="67945" indent="449580" algn="just" eaLnBrk="0" hangingPunct="0"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трудовые,</a:t>
            </a:r>
          </a:p>
          <a:p>
            <a:pPr marL="64135" marR="67945" indent="449580" algn="just" eaLnBrk="0" hangingPunct="0"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денежные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solidFill>
                <a:srgbClr val="002060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8569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Натуральные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измерители 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служат для отражения в учете хозяйственных средств и процессов в их натуральном выражении, мерой, массой.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Применение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натуральных измерителей зависит от особенностей учитываемых объектов, т. е. от их физических свойств.</a:t>
            </a:r>
          </a:p>
          <a:p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Объекты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учета могут измеряться единицами массы (килограммы, тонны и т. д.), счетом (количество штук, пар и т. д.).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С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помощью натурального учета ведется систематическое наблюдение за состоянием движения конкретных видов материальных средств (основных средств, готовой продукции и т. д.) и осуществляется контроль за их сохранностью, а также за объемом процесса заготовок, производства и реализации продукции.</a:t>
            </a:r>
            <a:endParaRPr lang="ru-RU" sz="2400" b="0" i="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260648"/>
            <a:ext cx="8424936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Трудовые измерители 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применяют для отражения в учете количества затраченного рабочего времени, исчисленного в рабочих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днях, часах, минутах.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Трудовые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измерители в сочетании с натуральными используют для исчисления размера оплаты труда, выявления производительности труда, определения норм выработки и т. д.</a:t>
            </a:r>
            <a:endParaRPr lang="ru-RU" sz="3200" b="1" dirty="0">
              <a:solidFill>
                <a:srgbClr val="002060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188640"/>
            <a:ext cx="871296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Денежный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измеритель 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занимает центральное место в учете и используется для отражения разнообразных хозяйственных явлений и обобщения их в единой денежной оценке.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Только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помощью денежного измерителя можно подсчитать общую стоимость разнородного имущества предприятия (зданий, станков, материалов и т. д.).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Денежный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измеритель выражается в рублях и копейках.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Посредством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их суммируются произведенные затраты (расходы) предприятия, ранее выраженные в трудовых и натуральных измерителях. </a:t>
            </a:r>
          </a:p>
        </p:txBody>
      </p:sp>
    </p:spTree>
    <p:extLst>
      <p:ext uri="{BB962C8B-B14F-4D97-AF65-F5344CB8AC3E}">
        <p14:creationId xmlns:p14="http://schemas.microsoft.com/office/powerpoint/2010/main" val="274993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892346"/>
              </p:ext>
            </p:extLst>
          </p:nvPr>
        </p:nvGraphicFramePr>
        <p:xfrm>
          <a:off x="251520" y="188640"/>
          <a:ext cx="8712968" cy="6048672"/>
        </p:xfrm>
        <a:graphic>
          <a:graphicData uri="http://schemas.openxmlformats.org/drawingml/2006/table">
            <a:tbl>
              <a:tblPr/>
              <a:tblGrid>
                <a:gridCol w="8712968"/>
              </a:tblGrid>
              <a:tr h="6048672">
                <a:tc>
                  <a:txBody>
                    <a:bodyPr/>
                    <a:lstStyle/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Все участники рыночной экономики являются пользователями бухгалтерской информации. </a:t>
                      </a:r>
                      <a:endParaRPr lang="ru-RU" sz="2400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ru-RU" sz="24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зависимости от основных интересов и целей всех пользователей бухгалтерской информации разделяют на </a:t>
                      </a:r>
                      <a:r>
                        <a:rPr lang="ru-RU" sz="28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внутренних и внешних</a:t>
                      </a:r>
                      <a:r>
                        <a:rPr lang="ru-RU" sz="28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spc="-5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 внутренним </a:t>
                      </a:r>
                      <a:r>
                        <a:rPr lang="ru-RU" sz="24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пользователям </a:t>
                      </a:r>
                      <a:r>
                        <a:rPr lang="ru-RU" sz="24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относятся: владельцы предприятий, управленческий персонал, рабочие и служащие. </a:t>
                      </a:r>
                      <a:endParaRPr lang="ru-RU" sz="2400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Внутренние </a:t>
                      </a:r>
                      <a:r>
                        <a:rPr lang="ru-RU" sz="24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пользователи удовлетворяют свои информационные потребности относительно эффективности работы аппарата управления, прибыльности организаций, принятие управленческих и плановых решений, стабильности и прибыльности предприятия, сохранение рабочих мест, оплаты труда и^ пенсионного обеспечения и т.д.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61620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3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867538"/>
              </p:ext>
            </p:extLst>
          </p:nvPr>
        </p:nvGraphicFramePr>
        <p:xfrm>
          <a:off x="251520" y="188640"/>
          <a:ext cx="8568952" cy="5818460"/>
        </p:xfrm>
        <a:graphic>
          <a:graphicData uri="http://schemas.openxmlformats.org/drawingml/2006/table">
            <a:tbl>
              <a:tblPr/>
              <a:tblGrid>
                <a:gridCol w="8568952"/>
              </a:tblGrid>
              <a:tr h="5818460">
                <a:tc>
                  <a:txBody>
                    <a:bodyPr/>
                    <a:lstStyle/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 внешним пользователям </a:t>
                      </a:r>
                      <a:r>
                        <a:rPr lang="ru-RU" sz="28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относятся те, которые имеют прямой финансовый интерес, не имеют прямого финансового </a:t>
                      </a:r>
                      <a:r>
                        <a:rPr lang="ru-RU" sz="2800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интереса </a:t>
                      </a:r>
                      <a:r>
                        <a:rPr lang="ru-RU" sz="28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 без финансового интереса.</a:t>
                      </a:r>
                    </a:p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 </a:t>
                      </a:r>
                      <a:r>
                        <a:rPr lang="ru-RU" sz="28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тем, которые имеют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прямой финансовый </a:t>
                      </a:r>
                      <a:r>
                        <a:rPr lang="ru-RU" sz="28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интерес, относятся деловые партнеры предприятия на рынке (действительные и потенциальные) инвесторы, поставщики, заказчики, покупатели, клиенты, банковские и небанковские кредитные учреждения, будущие акционеры.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1620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3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601459"/>
              </p:ext>
            </p:extLst>
          </p:nvPr>
        </p:nvGraphicFramePr>
        <p:xfrm>
          <a:off x="179512" y="260648"/>
          <a:ext cx="8784976" cy="5974080"/>
        </p:xfrm>
        <a:graphic>
          <a:graphicData uri="http://schemas.openxmlformats.org/drawingml/2006/table">
            <a:tbl>
              <a:tblPr/>
              <a:tblGrid>
                <a:gridCol w="8784976"/>
              </a:tblGrid>
              <a:tr h="5544616">
                <a:tc>
                  <a:txBody>
                    <a:bodyPr/>
                    <a:lstStyle/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 тем, которые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имеют прямого финансового интереса, </a:t>
                      </a:r>
                      <a:r>
                        <a:rPr lang="ru-RU" sz="28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относятся органы государственного и международного регулирования и контроля (органы налоговой службы, органы государственной статистики, органы, государственных и международных целевых фондов, органы государственных и международных комиссий и комитетов), участники фондового и товарных рынков (брокеры , дилеры, депозитарии, клиринги).</a:t>
                      </a:r>
                    </a:p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 пользователям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без финансового интереса </a:t>
                      </a:r>
                      <a:r>
                        <a:rPr lang="ru-RU" sz="28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относятся аудиторские фирмы, финансовые аналитики и советники, судебные и арбитражные органы, общественные организации, профсоюзы.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1620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3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640960" cy="3621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spc="-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   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spc="-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spc="-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Вопрос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Задачи, принципы,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требования и допущения бухгалтерского учета</a:t>
            </a:r>
          </a:p>
        </p:txBody>
      </p:sp>
    </p:spTree>
    <p:extLst>
      <p:ext uri="{BB962C8B-B14F-4D97-AF65-F5344CB8AC3E}">
        <p14:creationId xmlns:p14="http://schemas.microsoft.com/office/powerpoint/2010/main" val="320479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648348"/>
              </p:ext>
            </p:extLst>
          </p:nvPr>
        </p:nvGraphicFramePr>
        <p:xfrm>
          <a:off x="179512" y="188640"/>
          <a:ext cx="8784976" cy="6640836"/>
        </p:xfrm>
        <a:graphic>
          <a:graphicData uri="http://schemas.openxmlformats.org/drawingml/2006/table">
            <a:tbl>
              <a:tblPr/>
              <a:tblGrid>
                <a:gridCol w="8784976"/>
              </a:tblGrid>
              <a:tr h="6640836">
                <a:tc>
                  <a:txBody>
                    <a:bodyPr/>
                    <a:lstStyle/>
                    <a:p>
                      <a:pPr marL="63500" marR="12700"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Основными задачами бухгалтерского учета являются:</a:t>
                      </a:r>
                    </a:p>
                    <a:p>
                      <a:pPr marL="63500" marR="12700"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63500" marR="12700"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формирование полной и достоверной информации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деятельности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организации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ее имущественном положении, используемой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внутренними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внешними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пользователями бухгалтерской информации;</a:t>
                      </a:r>
                    </a:p>
                    <a:p>
                      <a:pPr marL="63500" marR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</a:t>
                      </a:r>
                    </a:p>
                    <a:p>
                      <a:pPr marL="63500" marR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-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обеспечение информацией, необходимой для контроля за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соблюдением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законодательства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РФ при осуществлении организацией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хозяйственных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операций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их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целесообразностью;</a:t>
                      </a:r>
                    </a:p>
                    <a:p>
                      <a:pPr marL="63500" marR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63500" marR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-предотвращение отрицательных результатов финансово-хозяйственной деятельности, обеспечение ее финансовой устойчивости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7400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371562"/>
              </p:ext>
            </p:extLst>
          </p:nvPr>
        </p:nvGraphicFramePr>
        <p:xfrm>
          <a:off x="179512" y="188640"/>
          <a:ext cx="8784976" cy="6370320"/>
        </p:xfrm>
        <a:graphic>
          <a:graphicData uri="http://schemas.openxmlformats.org/drawingml/2006/table">
            <a:tbl>
              <a:tblPr/>
              <a:tblGrid>
                <a:gridCol w="8784976"/>
              </a:tblGrid>
              <a:tr h="5818460">
                <a:tc>
                  <a:txBody>
                    <a:bodyPr/>
                    <a:lstStyle/>
                    <a:p>
                      <a:pPr marL="63500" marR="12700"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Для решения стоящих перед бухгалтерским учетом задач необходимо выполнение основных 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требований по его ведению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63500" marR="12700"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Бухгалтерский учет имущества, обязательств и хозяйственных операций организацией ведется в валюте Российской Федерации - в рублях.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endParaRPr lang="ru-RU" sz="2000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Имущество</a:t>
                      </a: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являющееся собственностью организации, учитывается обособленно от имущества других юридических лиц, находящегося у данной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организации.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endParaRPr lang="ru-RU" sz="2000" u="none" strike="noStrike" spc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Бухгалтерский учет ведется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организацией </a:t>
                      </a: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непрерывно с момента ее регистрации в качестве юридического лица до реорганизации или ликвидации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endParaRPr lang="ru-RU" sz="2000" u="none" strike="noStrike" spc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Организация ведет бухгалтерский учет имущества, обязательств и хозяйственных операций путем двойной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записи </a:t>
                      </a: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взаимосвязанных</a:t>
                      </a:r>
                      <a:r>
                        <a:rPr lang="ru-RU" sz="2000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счетах бухгалтерского</a:t>
                      </a:r>
                      <a:r>
                        <a:rPr lang="ru-RU" sz="2000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учета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endParaRPr lang="ru-RU" sz="2000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 </a:t>
                      </a: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хозяйственные .операции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2000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результаты</a:t>
                      </a:r>
                      <a:r>
                        <a:rPr lang="ru-RU" sz="2000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нвентаризац</a:t>
                      </a:r>
                      <a:r>
                        <a:rPr lang="ru-RU" sz="2000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ии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подлежат </a:t>
                      </a: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своевременной регистрации на счетах бухгалтерского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учета.</a:t>
                      </a: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None/>
                        <a:tabLst>
                          <a:tab pos="510540" algn="l"/>
                        </a:tabLs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	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400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07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332656"/>
            <a:ext cx="8640960" cy="5616624"/>
          </a:xfrm>
        </p:spPr>
        <p:txBody>
          <a:bodyPr>
            <a:normAutofit/>
          </a:bodyPr>
          <a:lstStyle/>
          <a:p>
            <a:pPr marL="0" marR="67310" indent="0" eaLnBrk="0"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900" b="1" spc="-5" dirty="0" smtClean="0">
                <a:solidFill>
                  <a:srgbClr val="C00000"/>
                </a:solidFill>
                <a:latin typeface="Times New Roman"/>
                <a:ea typeface="Times New Roman"/>
              </a:rPr>
              <a:t>Вопросы:</a:t>
            </a:r>
          </a:p>
          <a:p>
            <a:pPr marL="0" marR="67310" indent="0" eaLnBrk="0" hangingPunct="0">
              <a:lnSpc>
                <a:spcPct val="110000"/>
              </a:lnSpc>
              <a:spcBef>
                <a:spcPts val="0"/>
              </a:spcBef>
              <a:buNone/>
            </a:pPr>
            <a:endParaRPr lang="ru-RU" sz="3900" b="1" spc="-5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109728" indent="0">
              <a:buNone/>
            </a:pPr>
            <a:r>
              <a:rPr lang="ru-RU" sz="2800" b="1" spc="-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Понятие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виды бухгалтерского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учета. Показатели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используемые в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учете. </a:t>
            </a:r>
          </a:p>
          <a:p>
            <a:pPr marL="109728" indent="0">
              <a:buNone/>
            </a:pPr>
            <a:r>
              <a:rPr lang="ru-RU" sz="2800" b="1" i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2. Задачи, принципы, требования и допущения бухгалтерского учета</a:t>
            </a:r>
          </a:p>
          <a:p>
            <a:pPr marL="109728" indent="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3.Функции бухгалтерского учета</a:t>
            </a:r>
          </a:p>
          <a:p>
            <a:pPr marL="109728" indent="0">
              <a:buNone/>
            </a:pPr>
            <a:r>
              <a:rPr lang="ru-RU" sz="2800" b="1" i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4.Элементы метода бухгалтерского учета</a:t>
            </a:r>
          </a:p>
          <a:p>
            <a:pPr marL="109728" indent="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5.Нормативное регулирование бухгалтерского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учета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(самостоятельно)</a:t>
            </a:r>
            <a:endParaRPr lang="ru-RU" sz="2800" b="1" i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00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447500"/>
              </p:ext>
            </p:extLst>
          </p:nvPr>
        </p:nvGraphicFramePr>
        <p:xfrm>
          <a:off x="251520" y="332656"/>
          <a:ext cx="8568952" cy="5544616"/>
        </p:xfrm>
        <a:graphic>
          <a:graphicData uri="http://schemas.openxmlformats.org/drawingml/2006/table">
            <a:tbl>
              <a:tblPr/>
              <a:tblGrid>
                <a:gridCol w="8568952"/>
              </a:tblGrid>
              <a:tr h="5544616">
                <a:tc>
                  <a:txBody>
                    <a:bodyPr/>
                    <a:lstStyle/>
                    <a:p>
                      <a:pPr marL="12700"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Бухгалтерский учет заключается в следующих принципах</a:t>
                      </a:r>
                      <a:r>
                        <a:rPr lang="ru-RU" sz="24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12700"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400" b="1" spc="-5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3575" algn="l"/>
                        </a:tabLst>
                      </a:pPr>
                      <a:r>
                        <a:rPr lang="ru-RU" sz="2400" b="1" u="none" strike="noStrike" spc="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- п</a:t>
                      </a: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ринцип 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денежного измерения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бухгалтерских отчетах информация всегда должна быть выражена в едином денежном измерителе (в валюте страны нахождения предприятия</a:t>
                      </a: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);</a:t>
                      </a: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3575" algn="l"/>
                        </a:tabLst>
                      </a:pPr>
                      <a:endParaRPr lang="ru-RU" sz="2400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3575" algn="l"/>
                        </a:tabLst>
                      </a:pPr>
                      <a:r>
                        <a:rPr lang="ru-RU" sz="2400" b="1" u="none" strike="noStrike" spc="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- п</a:t>
                      </a: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ринцип 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обязательного документирования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непрерывное, сплошное, документально обоснованное и достоверное отражение учитываемых объектов, которые вытекают из одновременно совершающихся в организации различных операций. Эти операции, в свою очередь, отражают постоянно возобновляемый кругооборот всех средств организации и непрерывную смену их форм;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89088" y="1617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935630"/>
              </p:ext>
            </p:extLst>
          </p:nvPr>
        </p:nvGraphicFramePr>
        <p:xfrm>
          <a:off x="179512" y="188640"/>
          <a:ext cx="8712968" cy="5760640"/>
        </p:xfrm>
        <a:graphic>
          <a:graphicData uri="http://schemas.openxmlformats.org/drawingml/2006/table">
            <a:tbl>
              <a:tblPr/>
              <a:tblGrid>
                <a:gridCol w="8712968"/>
              </a:tblGrid>
              <a:tr h="576064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3575" algn="l"/>
                          <a:tab pos="2823210" algn="l"/>
                        </a:tabLst>
                      </a:pPr>
                      <a:r>
                        <a:rPr lang="ru-RU" sz="24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- принцип</a:t>
                      </a:r>
                      <a:r>
                        <a:rPr lang="ru-RU" sz="2400" b="1" u="none" strike="noStrike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двойной </a:t>
                      </a:r>
                      <a:r>
                        <a:rPr lang="ru-RU" sz="24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записи - </a:t>
                      </a:r>
                      <a:r>
                        <a:rPr lang="ru-RU" sz="2400" b="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заключается </a:t>
                      </a:r>
                      <a:r>
                        <a:rPr lang="ru-RU" sz="2400" b="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</a:t>
                      </a:r>
                      <a:r>
                        <a:rPr lang="ru-RU" sz="2400" b="0" u="none" strike="noStrike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источникам </a:t>
                      </a:r>
                      <a:r>
                        <a:rPr lang="ru-RU" sz="24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формирования и по признаку размещения с выполнением равенства в обеих группах бухгалтерского учета</a:t>
                      </a:r>
                      <a:r>
                        <a:rPr lang="ru-RU" sz="2400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;</a:t>
                      </a:r>
                    </a:p>
                    <a:p>
                      <a:pPr marL="12700" marR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3575" algn="l"/>
                        </a:tabLst>
                      </a:pP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- принцип 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автономности организации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в целях сохранения объективности учета бухгалтерских счетов, на которых отражаются все </a:t>
                      </a: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финансово-хозяйственные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операции организации, ведется обособленно от счетов, которые предназначены непосредственно для учета лиц, связанных с данной организацией. </a:t>
                      </a:r>
                      <a:endParaRPr lang="ru-RU" sz="2400" u="none" strike="noStrike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3575" algn="l"/>
                        </a:tabLst>
                      </a:pP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Разделение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бухгалтерских счетов организации и ее владельцев (</a:t>
                      </a: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юридических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лиц) считается принципом автономности организации;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89088" y="1617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921956"/>
              </p:ext>
            </p:extLst>
          </p:nvPr>
        </p:nvGraphicFramePr>
        <p:xfrm>
          <a:off x="251520" y="260648"/>
          <a:ext cx="8712968" cy="5832648"/>
        </p:xfrm>
        <a:graphic>
          <a:graphicData uri="http://schemas.openxmlformats.org/drawingml/2006/table">
            <a:tbl>
              <a:tblPr/>
              <a:tblGrid>
                <a:gridCol w="8712968"/>
              </a:tblGrid>
              <a:tr h="5832648">
                <a:tc>
                  <a:txBody>
                    <a:bodyPr/>
                    <a:lstStyle/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0400" algn="l"/>
                        </a:tabLst>
                      </a:pP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- принцип 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действующей организации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любая создаваемая организация должна существовать (функционировать) и быть постоянно действующим производством</a:t>
                      </a: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0400" algn="l"/>
                        </a:tabLst>
                      </a:pPr>
                      <a:endParaRPr lang="ru-RU" sz="2400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0400" algn="l"/>
                        </a:tabLst>
                      </a:pP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- принцип 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учета по стоимости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активы учитываются по цене приобретения, т. е. по стоимости. Она является основной базой для учета актива в бухгалтерском учете в течение всего времени его существования. </a:t>
                      </a:r>
                      <a:endParaRPr lang="ru-RU" sz="2400" u="none" strike="noStrike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0400" algn="l"/>
                        </a:tabLst>
                      </a:pP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Ориентируясь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эти правила, собственные активы и в балансе числятся по первичной цене (по цене приобретения), и независимо от срока их нахождения на предприятии он не переоцениваются, а вновь создаваемая продукция оценивается по сложившейся стоимости затрат в момент ее выпуска;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584282"/>
              </p:ext>
            </p:extLst>
          </p:nvPr>
        </p:nvGraphicFramePr>
        <p:xfrm>
          <a:off x="179512" y="188640"/>
          <a:ext cx="8784976" cy="4968552"/>
        </p:xfrm>
        <a:graphic>
          <a:graphicData uri="http://schemas.openxmlformats.org/drawingml/2006/table">
            <a:tbl>
              <a:tblPr/>
              <a:tblGrid>
                <a:gridCol w="8784976"/>
              </a:tblGrid>
              <a:tr h="4968552">
                <a:tc>
                  <a:txBody>
                    <a:bodyPr/>
                    <a:lstStyle/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0400" algn="l"/>
                        </a:tabLst>
                      </a:pP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- принцип 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учетного периода: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бухгалтерский учет ведется по учетным периодам, которыми принято считать календарные периоды</a:t>
                      </a: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AutoNum type="arabicParenR"/>
                        <a:tabLst>
                          <a:tab pos="660400" algn="l"/>
                        </a:tabLst>
                      </a:pPr>
                      <a:endParaRPr lang="ru-RU" sz="2400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0400" algn="l"/>
                        </a:tabLst>
                      </a:pP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- принцип 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консерватизма </a:t>
                      </a: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(осторожности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несомненно, руководители </a:t>
                      </a: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предприятия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всегда хотят дела Производства представлять в лучшем виде. Но это не всегда согласуется с реальностью. </a:t>
                      </a:r>
                    </a:p>
                    <a:p>
                      <a:pPr marL="12700" marR="12700"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60400" algn="l"/>
                        </a:tabLst>
                      </a:pPr>
                      <a:r>
                        <a:rPr lang="ru-RU" sz="24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а)	доход признается только тогда, когда имеется на то обоснованная уверенность;</a:t>
                      </a:r>
                    </a:p>
                    <a:p>
                      <a:pPr marL="12700"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60400" algn="l"/>
                        </a:tabLst>
                      </a:pPr>
                      <a:r>
                        <a:rPr lang="ru-RU" sz="24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б)	расход признается, как только возникает обоснованная возможность</a:t>
                      </a:r>
                      <a:r>
                        <a:rPr lang="ru-RU" sz="18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;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798793"/>
              </p:ext>
            </p:extLst>
          </p:nvPr>
        </p:nvGraphicFramePr>
        <p:xfrm>
          <a:off x="251520" y="260648"/>
          <a:ext cx="8712968" cy="6849616"/>
        </p:xfrm>
        <a:graphic>
          <a:graphicData uri="http://schemas.openxmlformats.org/drawingml/2006/table">
            <a:tbl>
              <a:tblPr/>
              <a:tblGrid>
                <a:gridCol w="8712968"/>
              </a:tblGrid>
              <a:tr h="6849616">
                <a:tc>
                  <a:txBody>
                    <a:bodyPr/>
                    <a:lstStyle/>
                    <a:p>
                      <a:pPr marL="215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2000" b="1" spc="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onstantia"/>
                          <a:cs typeface="Times New Roman" pitchFamily="18" charset="0"/>
                        </a:rPr>
                        <a:t>принцип реализации </a:t>
                      </a:r>
                      <a:r>
                        <a:rPr lang="ru-RU" sz="2000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определяет сумму дохода, которая должна</a:t>
                      </a:r>
                    </a:p>
                    <a:p>
                      <a:pPr marL="12700" marR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185670" algn="l"/>
                          <a:tab pos="3362325" algn="l"/>
                        </a:tabLst>
                      </a:pPr>
                      <a:r>
                        <a:rPr lang="ru-RU" sz="2000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быть признана от конкретной продажи в этот период. Так как товар может быть продан по цене выше его стоимости и ниже, в рассрочку и до оплаты, то сумму реализации следует корректировать на предполагаемую сумму безнадежных </a:t>
                      </a: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долгов;</a:t>
                      </a:r>
                    </a:p>
                    <a:p>
                      <a:pPr marL="12700" marR="12700"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0" spc="-5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onstantia"/>
                        <a:cs typeface="Times New Roman" pitchFamily="18" charset="0"/>
                      </a:endParaRPr>
                    </a:p>
                    <a:p>
                      <a:pPr marL="12700" marR="12700"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onstantia"/>
                          <a:cs typeface="Times New Roman" pitchFamily="18" charset="0"/>
                        </a:rPr>
                        <a:t>-</a:t>
                      </a:r>
                      <a:r>
                        <a:rPr lang="ru-RU" sz="2000" b="1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onstantia"/>
                          <a:cs typeface="Times New Roman" pitchFamily="18" charset="0"/>
                        </a:rPr>
                        <a:t> принцип</a:t>
                      </a:r>
                      <a:r>
                        <a:rPr lang="ru-RU" sz="2000" b="0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onstantia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spc="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onstantia"/>
                          <a:cs typeface="Times New Roman" pitchFamily="18" charset="0"/>
                        </a:rPr>
                        <a:t>увязки </a:t>
                      </a:r>
                      <a:r>
                        <a:rPr lang="ru-RU" sz="2000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указывает на следующее: если какое-либо событие влияет как на доход, так и </a:t>
                      </a: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</a:t>
                      </a:r>
                      <a:r>
                        <a:rPr lang="ru-RU" sz="2000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расходы</a:t>
                      </a:r>
                      <a:r>
                        <a:rPr lang="ru-RU" sz="2000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то воздействие на каждый из них должно быть признано в одном учетном </a:t>
                      </a: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периоде</a:t>
                      </a:r>
                      <a:r>
                        <a:rPr lang="ru-RU" sz="2000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Затраты на производство продукции входят в </a:t>
                      </a: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себестоимость </a:t>
                      </a:r>
                      <a:r>
                        <a:rPr lang="ru-RU" sz="2000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продукции того отчетного периода, к которому они относятся, </a:t>
                      </a: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независимо </a:t>
                      </a:r>
                      <a:r>
                        <a:rPr lang="ru-RU" sz="2000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времени оплаты, а прибыль определяется как </a:t>
                      </a: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разница между</a:t>
                      </a:r>
                      <a:r>
                        <a:rPr lang="ru-RU" sz="2000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выручкой </a:t>
                      </a:r>
                      <a:r>
                        <a:rPr lang="ru-RU" sz="2000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реализации и затратами на ее производство. Из </a:t>
                      </a: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вышесказанного </a:t>
                      </a:r>
                      <a:r>
                        <a:rPr lang="ru-RU" sz="2000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следует, что затраты на производство должны быть </a:t>
                      </a: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включены</a:t>
                      </a:r>
                      <a:r>
                        <a:rPr lang="ru-RU" sz="2000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</a:t>
                      </a: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000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себестоимость в том периоде, в котором определена выручка от реализации;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836713"/>
            <a:ext cx="61024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000" b="1" spc="-5" dirty="0" smtClean="0">
                <a:solidFill>
                  <a:srgbClr val="002060"/>
                </a:solidFill>
                <a:latin typeface="Times New Roman" pitchFamily="18" charset="0"/>
                <a:ea typeface="Constantia"/>
                <a:cs typeface="Times New Roman" pitchFamily="18" charset="0"/>
              </a:rPr>
              <a:t>принцип</a:t>
            </a:r>
            <a:r>
              <a:rPr lang="ru-RU" sz="2000" spc="-5" dirty="0" smtClean="0">
                <a:solidFill>
                  <a:srgbClr val="002060"/>
                </a:solidFill>
                <a:latin typeface="Times New Roman" pitchFamily="18" charset="0"/>
                <a:ea typeface="Constantia"/>
                <a:cs typeface="Times New Roman" pitchFamily="18" charset="0"/>
              </a:rPr>
              <a:t> </a:t>
            </a:r>
            <a:r>
              <a:rPr lang="ru-RU" sz="2000" b="1" spc="10" dirty="0" smtClean="0">
                <a:solidFill>
                  <a:srgbClr val="002060"/>
                </a:solidFill>
                <a:latin typeface="Times New Roman" pitchFamily="18" charset="0"/>
                <a:ea typeface="Constantia"/>
                <a:cs typeface="Times New Roman" pitchFamily="18" charset="0"/>
              </a:rPr>
              <a:t>последовательности </a:t>
            </a:r>
            <a:r>
              <a:rPr lang="ru-RU" sz="2000" spc="-5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организации могут самостоятельно выбирать метод учета, но с условием соблюдать его в течении достаточно долгового времени (не менее года), пока не возникнут достаточно веские причины для его изменения. В противном случае возникает ситуация неизменности показателей</a:t>
            </a:r>
          </a:p>
          <a:p>
            <a:pPr marL="285750" indent="-285750">
              <a:buFontTx/>
              <a:buChar char="-"/>
            </a:pPr>
            <a:r>
              <a:rPr lang="ru-RU" sz="2000" spc="-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принцип существенности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171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124745"/>
            <a:ext cx="8280920" cy="2041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 3.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Функции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бухгалтерского учета</a:t>
            </a: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88640"/>
            <a:ext cx="8820980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algn="just">
              <a:spcBef>
                <a:spcPts val="1100"/>
              </a:spcBef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системе управления бухгалтерский учет выполняет ряд функций, основными из которых являются:</a:t>
            </a:r>
          </a:p>
          <a:p>
            <a:pPr lvl="0" indent="342900" algn="just">
              <a:spcBef>
                <a:spcPts val="1100"/>
              </a:spcBef>
            </a:pPr>
            <a:endParaRPr lang="ru-RU" sz="2800" b="1" spc="185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indent="342900" algn="just">
              <a:spcBef>
                <a:spcPts val="1100"/>
              </a:spcBef>
            </a:pPr>
            <a:r>
              <a:rPr lang="ru-RU" sz="2800" b="1" spc="185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-контролирующая;</a:t>
            </a:r>
          </a:p>
          <a:p>
            <a:pPr lvl="0" indent="342900" algn="just">
              <a:spcBef>
                <a:spcPts val="1100"/>
              </a:spcBef>
            </a:pPr>
            <a:r>
              <a:rPr lang="ru-RU" sz="2800" b="1" spc="185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-обеспечение сохранности собственности;</a:t>
            </a:r>
          </a:p>
          <a:p>
            <a:pPr lvl="0" indent="342900" algn="just">
              <a:spcBef>
                <a:spcPts val="1100"/>
              </a:spcBef>
            </a:pPr>
            <a:r>
              <a:rPr lang="ru-RU" sz="2800" b="1" spc="185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-информационная;</a:t>
            </a:r>
          </a:p>
          <a:p>
            <a:pPr lvl="0" indent="342900" algn="just">
              <a:spcBef>
                <a:spcPts val="1100"/>
              </a:spcBef>
            </a:pPr>
            <a:r>
              <a:rPr lang="ru-RU" sz="2800" b="1" spc="185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-обратной связи;</a:t>
            </a:r>
          </a:p>
          <a:p>
            <a:pPr lvl="0" indent="342900" algn="just">
              <a:spcBef>
                <a:spcPts val="1100"/>
              </a:spcBef>
            </a:pPr>
            <a:r>
              <a:rPr lang="ru-RU" sz="2800" b="1" spc="185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-аналитическая</a:t>
            </a:r>
            <a:endParaRPr lang="ru-RU" sz="2800" b="1" spc="18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239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260648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контролирующая -</a:t>
            </a:r>
          </a:p>
          <a:p>
            <a:pPr algn="ctr"/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обеспечивает контроль за сохранностью,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наличием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движением предметов труда, средств труда, денежных средств, за правильностью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своевременностью расчетов с государством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его службами.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помощью учета осуществляются три вида контроля: предварительный, текущий и последующий;</a:t>
            </a: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60648"/>
            <a:ext cx="84969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обеспечение сохранности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собственности -</a:t>
            </a:r>
          </a:p>
          <a:p>
            <a:pPr algn="ctr"/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Выполнение этой функции зависит от действующей системы учета, от наличия специализации,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складских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помещений,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которые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оснащены организационной техникой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ее  выполнения необходимо оборудованных складских помещений, контрольных и измерительных приборов, мерной тары и др.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9512" y="1412619"/>
            <a:ext cx="8640960" cy="2164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200" b="1" spc="-5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 1.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3200" b="1" spc="-5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Понятие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виды бухгалтерского учета. Показатели, используемые в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учете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2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292059"/>
              </p:ext>
            </p:extLst>
          </p:nvPr>
        </p:nvGraphicFramePr>
        <p:xfrm>
          <a:off x="251520" y="188640"/>
          <a:ext cx="8496944" cy="5364480"/>
        </p:xfrm>
        <a:graphic>
          <a:graphicData uri="http://schemas.openxmlformats.org/drawingml/2006/table">
            <a:tbl>
              <a:tblPr/>
              <a:tblGrid>
                <a:gridCol w="8496944"/>
              </a:tblGrid>
              <a:tr h="4968552">
                <a:tc>
                  <a:txBody>
                    <a:bodyPr/>
                    <a:lstStyle/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Информационная функция –</a:t>
                      </a: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b="0" i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0" i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является одной из главных функций, так как учет является важнейшим</a:t>
                      </a:r>
                      <a:r>
                        <a:rPr lang="ru-RU" sz="3200" b="0" i="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3200" b="0" i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источником информации различным объектам управления которые используют эту информацию с другими данными, вырабатывают и принимают соответствующие управленческие решения.</a:t>
                      </a: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b="0" i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0" i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Информация должна быть достоверной, объективной, своевременной и оперативной;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92263" y="2354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85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034408"/>
              </p:ext>
            </p:extLst>
          </p:nvPr>
        </p:nvGraphicFramePr>
        <p:xfrm>
          <a:off x="251520" y="188640"/>
          <a:ext cx="8496944" cy="5547360"/>
        </p:xfrm>
        <a:graphic>
          <a:graphicData uri="http://schemas.openxmlformats.org/drawingml/2006/table">
            <a:tbl>
              <a:tblPr/>
              <a:tblGrid>
                <a:gridCol w="8496944"/>
              </a:tblGrid>
              <a:tr h="4968552">
                <a:tc>
                  <a:txBody>
                    <a:bodyPr/>
                    <a:lstStyle/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15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Функция обратной </a:t>
                      </a:r>
                      <a:r>
                        <a:rPr lang="ru-RU" sz="2800" b="1" spc="15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связи</a:t>
                      </a:r>
                      <a:r>
                        <a:rPr lang="ru-RU" sz="2800" b="1" spc="15" baseline="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</a:t>
                      </a:r>
                      <a:endParaRPr lang="ru-RU" sz="2800" b="1" spc="15" dirty="0" smtClean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spc="15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Бухгалтерский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учет выполняет функцию обратной связи, без которой невозможно действие системы управления на всех ее уровнях. </a:t>
                      </a: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Системный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бухгалтерский учёт обеспечивает работников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управленческого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аппарата фактическими данными о деятельности организации и ее структурных подразделений за определенный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период.</a:t>
                      </a: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свою очередь информация, основанная на данных бухгалтерского учета, используется для принятия соответствующих управленческих решений, направленных </a:t>
                      </a: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выявление </a:t>
                      </a:r>
                      <a:r>
                        <a:rPr lang="ru-RU" sz="2400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личных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недостатков, </a:t>
                      </a: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скрытых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резервов производства.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92263" y="2354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352931"/>
              </p:ext>
            </p:extLst>
          </p:nvPr>
        </p:nvGraphicFramePr>
        <p:xfrm>
          <a:off x="179512" y="188640"/>
          <a:ext cx="8784976" cy="5832648"/>
        </p:xfrm>
        <a:graphic>
          <a:graphicData uri="http://schemas.openxmlformats.org/drawingml/2006/table">
            <a:tbl>
              <a:tblPr/>
              <a:tblGrid>
                <a:gridCol w="8784976"/>
              </a:tblGrid>
              <a:tr h="5832648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1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Аналитическая функция</a:t>
                      </a:r>
                      <a:r>
                        <a:rPr lang="ru-RU" sz="2800" b="1" spc="15" baseline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endParaRPr lang="ru-RU" sz="2800" b="1" spc="15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spc="1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Выполнение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данной функции позволяет проводить анализ по всем разделам бухгалтерского учета. </a:t>
                      </a: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Достоверная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своевременная и обоснованная бухгалтерская информация используется при анализе финансово-хозяйственной деятельности организации. </a:t>
                      </a: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Это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позволяет вскрыть существующие недостатки </a:t>
                      </a: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наметить пути совершенствования </a:t>
                      </a: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всех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направлений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деятельности</a:t>
                      </a: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хозяйствующего субъекта.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92263" y="31194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404664"/>
            <a:ext cx="8190656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 4.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Элементы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метода бухгалтерского учета</a:t>
            </a: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628602"/>
              </p:ext>
            </p:extLst>
          </p:nvPr>
        </p:nvGraphicFramePr>
        <p:xfrm>
          <a:off x="251520" y="260648"/>
          <a:ext cx="8640960" cy="5913120"/>
        </p:xfrm>
        <a:graphic>
          <a:graphicData uri="http://schemas.openxmlformats.org/drawingml/2006/table">
            <a:tbl>
              <a:tblPr/>
              <a:tblGrid>
                <a:gridCol w="8640960"/>
              </a:tblGrid>
              <a:tr h="5616624">
                <a:tc>
                  <a:txBody>
                    <a:bodyPr/>
                    <a:lstStyle/>
                    <a:p>
                      <a:pPr marL="630555" marR="254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u="non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30555" marR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u="non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Методы </a:t>
                      </a:r>
                      <a:r>
                        <a:rPr lang="ru-RU" sz="3200" b="1" u="non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бухгалтерского </a:t>
                      </a:r>
                      <a:r>
                        <a:rPr lang="ru-RU" sz="3200" b="1" u="none" spc="2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учета </a:t>
                      </a:r>
                      <a:endParaRPr lang="ru-RU" sz="3200" b="1" u="none" spc="2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30555" marR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u="none" spc="2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30555" marR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представляют </a:t>
                      </a:r>
                      <a:r>
                        <a:rPr lang="ru-RU" sz="2800" b="1" u="non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собой</a:t>
                      </a: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систему способов </a:t>
                      </a: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2800" b="1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определенных приемов </a:t>
                      </a: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осуществляемых </a:t>
                      </a: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посредством</a:t>
                      </a:r>
                      <a:r>
                        <a:rPr lang="ru-RU" sz="2800" b="1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документации</a:t>
                      </a: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b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инвентаризации, </a:t>
                      </a: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бухгалтерского </a:t>
                      </a: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баланса, </a:t>
                      </a:r>
                      <a:endParaRPr lang="ru-RU" sz="2800" b="1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30555" marR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системы </a:t>
                      </a: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синтетических и</a:t>
                      </a:r>
                      <a:b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аналитических счетов с применением метода двойной </a:t>
                      </a: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записи,</a:t>
                      </a:r>
                      <a:r>
                        <a:rPr lang="ru-RU" sz="2800" b="1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630555" marR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оценки</a:t>
                      </a:r>
                      <a:r>
                        <a:rPr lang="ru-RU" sz="2800" b="1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имущества </a:t>
                      </a: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обязательств, </a:t>
                      </a:r>
                      <a:endParaRPr lang="ru-RU" sz="2800" b="1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30555" marR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других </a:t>
                      </a: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статей баланса, </a:t>
                      </a:r>
                      <a:endParaRPr lang="ru-RU" sz="2800" b="1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30555" marR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калькуляции </a:t>
                      </a: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</a:t>
                      </a:r>
                      <a:endParaRPr lang="ru-RU" sz="2800" b="1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30555" marR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отчетности</a:t>
                      </a:r>
                      <a:r>
                        <a:rPr lang="ru-RU" sz="2800" b="1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организации</a:t>
                      </a: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973563"/>
              </p:ext>
            </p:extLst>
          </p:nvPr>
        </p:nvGraphicFramePr>
        <p:xfrm>
          <a:off x="251520" y="404664"/>
          <a:ext cx="8496944" cy="4968552"/>
        </p:xfrm>
        <a:graphic>
          <a:graphicData uri="http://schemas.openxmlformats.org/drawingml/2006/table">
            <a:tbl>
              <a:tblPr/>
              <a:tblGrid>
                <a:gridCol w="8496944"/>
              </a:tblGrid>
              <a:tr h="4968552">
                <a:tc>
                  <a:txBody>
                    <a:bodyPr/>
                    <a:lstStyle/>
                    <a:p>
                      <a:pPr marL="190500" marR="25400" indent="571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1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Документация</a:t>
                      </a:r>
                      <a:r>
                        <a:rPr lang="ru-RU" sz="2400" b="1" spc="1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ru-RU" sz="2400" b="1" spc="1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это первичная регистрация хозяйственных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операций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помощью документов в момент и в местах их совершения.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90500" marR="254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0500" marR="254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Документация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позволяет вести сплошное наблюдение за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90500" marR="254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хозяйственными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процессами.</a:t>
                      </a: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190500" marR="254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      </a:t>
                      </a:r>
                    </a:p>
                    <a:p>
                      <a:pPr marL="190500" marR="254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Обязательное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условие отражения хозяйственных операций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системном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бухгалтерском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учете — оформление их первичными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документами,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обладающими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определенными характеристиками и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отвечающими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предъявляемым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 ним требованиям (они должны быть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достоверными,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ясными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объективными и др.).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591229"/>
              </p:ext>
            </p:extLst>
          </p:nvPr>
        </p:nvGraphicFramePr>
        <p:xfrm>
          <a:off x="179512" y="260648"/>
          <a:ext cx="8640960" cy="5746452"/>
        </p:xfrm>
        <a:graphic>
          <a:graphicData uri="http://schemas.openxmlformats.org/drawingml/2006/table">
            <a:tbl>
              <a:tblPr/>
              <a:tblGrid>
                <a:gridCol w="8640960"/>
              </a:tblGrid>
              <a:tr h="5746452">
                <a:tc>
                  <a:txBody>
                    <a:bodyPr/>
                    <a:lstStyle/>
                    <a:p>
                      <a:pPr marL="179705" marR="25400" indent="190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3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Инвентаризация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— способ проверки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соответствия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фактического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наличия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имущества в натуре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данным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бухгалтерского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учета. </a:t>
                      </a: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79705" marR="25400" indent="190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79705" marR="25400" indent="190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Инвентаризация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проводится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 целью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обеспечения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достоверности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показателей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бухгалтерского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учета </a:t>
                      </a:r>
                      <a:r>
                        <a:rPr lang="ru-RU" sz="2400" u="non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сохранности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имущества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организации.</a:t>
                      </a: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179705" marR="25400" indent="190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179705" marR="25400" indent="190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Инвентаризации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подлежат основные средства,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товарно-материальные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ценности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денежные средства,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расчеты,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незавершенное производство,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</a:t>
                      </a:r>
                      <a:r>
                        <a:rPr lang="ru-RU" sz="2400" u="non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заверше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нное строительство,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товары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торговых организаций и др.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43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89019"/>
              </p:ext>
            </p:extLst>
          </p:nvPr>
        </p:nvGraphicFramePr>
        <p:xfrm>
          <a:off x="251520" y="260648"/>
          <a:ext cx="8496944" cy="5530428"/>
        </p:xfrm>
        <a:graphic>
          <a:graphicData uri="http://schemas.openxmlformats.org/drawingml/2006/table">
            <a:tbl>
              <a:tblPr/>
              <a:tblGrid>
                <a:gridCol w="8496944"/>
              </a:tblGrid>
              <a:tr h="5530428">
                <a:tc>
                  <a:txBody>
                    <a:bodyPr/>
                    <a:lstStyle/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spc="1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spc="1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1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Бухгалтерский </a:t>
                      </a:r>
                      <a:r>
                        <a:rPr lang="ru-RU" sz="2800" b="1" spc="1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баланс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— способ экономической группировки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28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обобщения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информации </a:t>
                      </a: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имуществе организации по составу </a:t>
                      </a: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28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размещению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источникам их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образования</a:t>
                      </a: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денежной оценке на</a:t>
                      </a:r>
                      <a:b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800" u="non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определенну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 дату, как правило, </a:t>
                      </a: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1-е число месяца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377318"/>
              </p:ext>
            </p:extLst>
          </p:nvPr>
        </p:nvGraphicFramePr>
        <p:xfrm>
          <a:off x="467544" y="404664"/>
          <a:ext cx="8208912" cy="5602436"/>
        </p:xfrm>
        <a:graphic>
          <a:graphicData uri="http://schemas.openxmlformats.org/drawingml/2006/table">
            <a:tbl>
              <a:tblPr/>
              <a:tblGrid>
                <a:gridCol w="8208912"/>
              </a:tblGrid>
              <a:tr h="5602436">
                <a:tc>
                  <a:txBody>
                    <a:bodyPr/>
                    <a:lstStyle/>
                    <a:p>
                      <a:pPr marL="50800" marR="254000" indent="114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1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Система счетов и двойная запись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— прием, который означает, что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имущество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50800" marR="254000" indent="114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источники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его образования, хозяйственные операции в </a:t>
                      </a:r>
                      <a:r>
                        <a:rPr lang="en-US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бухгалтерском учете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группируются</a:t>
                      </a:r>
                    </a:p>
                    <a:p>
                      <a:pPr marL="50800" marR="254000" indent="114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также и с помощью системы счетов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 применением метода двойной записи.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65100" marR="2540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spc="1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1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Счет</a:t>
                      </a:r>
                      <a:r>
                        <a:rPr lang="ru-RU" sz="2400" b="1" spc="1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— это экономическая группировка, </a:t>
                      </a: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которой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систематизируется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накапливается текущая информация о состоянии имущества, </a:t>
                      </a: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источниках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его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образования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хозяйственных операциях.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320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149578"/>
              </p:ext>
            </p:extLst>
          </p:nvPr>
        </p:nvGraphicFramePr>
        <p:xfrm>
          <a:off x="251520" y="260648"/>
          <a:ext cx="8568952" cy="5746452"/>
        </p:xfrm>
        <a:graphic>
          <a:graphicData uri="http://schemas.openxmlformats.org/drawingml/2006/table">
            <a:tbl>
              <a:tblPr/>
              <a:tblGrid>
                <a:gridCol w="8568952"/>
              </a:tblGrid>
              <a:tr h="5746452">
                <a:tc>
                  <a:txBody>
                    <a:bodyPr/>
                    <a:lstStyle/>
                    <a:p>
                      <a:pPr marL="165100" marR="2540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1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Двойная </a:t>
                      </a:r>
                      <a:r>
                        <a:rPr lang="ru-RU" sz="2800" b="1" spc="1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запись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— это способ регистрации хозяйственных операций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счетах бухгалтерского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учета.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Этот способ заключается в том, что каждая хозяйственная операция записывается в двух счетах бухгалтерского учета в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равных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суммах.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65100" marR="2540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u="sng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Оценка</a:t>
                      </a:r>
                      <a:r>
                        <a:rPr lang="ru-RU" sz="2400" b="1" u="non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ru-RU" sz="2400" u="non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редставляет собой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способ выражения в денежном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измерении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имущества организации и его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источников.</a:t>
                      </a:r>
                    </a:p>
                    <a:p>
                      <a:pPr marL="165100" marR="2540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Реальность и правильность оценки имущества организации и его источников имеют важнейшее значение для построения всей системы бухгалтерского учета. В основе оценки имущества лежат реальные затраты, выраженные в денежном измерении.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320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54868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310" indent="342900" algn="ctr" eaLnBrk="0" hangingPunct="0"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Бухгалтерский учет 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310" indent="342900" algn="ctr" eaLnBrk="0" hangingPunct="0">
              <a:spcAft>
                <a:spcPts val="0"/>
              </a:spcAft>
            </a:pP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310" indent="342900" algn="ctr" eaLnBrk="0" hangingPunct="0">
              <a:spcAft>
                <a:spcPts val="0"/>
              </a:spcAft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представляет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собой упорядоченную систему сбора, регистрации и обобщения информации в денежном выражении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310" indent="342900" algn="ctr" eaLnBrk="0" hangingPunct="0">
              <a:spcAft>
                <a:spcPts val="0"/>
              </a:spcAft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имуществе, обязательствах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организаций</a:t>
            </a:r>
          </a:p>
          <a:p>
            <a:pPr marL="64135" marR="67310" indent="342900" algn="ctr" eaLnBrk="0" hangingPunct="0">
              <a:spcAft>
                <a:spcPts val="0"/>
              </a:spcAft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их движении путем сплошного, непрерывного и документального учета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310" indent="342900" algn="ctr" eaLnBrk="0" hangingPunct="0">
              <a:spcAft>
                <a:spcPts val="0"/>
              </a:spcAft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всех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хозяйственных операций.</a:t>
            </a:r>
            <a:endParaRPr lang="ru-RU" sz="2800" dirty="0">
              <a:solidFill>
                <a:srgbClr val="002060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500282"/>
              </p:ext>
            </p:extLst>
          </p:nvPr>
        </p:nvGraphicFramePr>
        <p:xfrm>
          <a:off x="179512" y="260648"/>
          <a:ext cx="8784976" cy="5746452"/>
        </p:xfrm>
        <a:graphic>
          <a:graphicData uri="http://schemas.openxmlformats.org/drawingml/2006/table">
            <a:tbl>
              <a:tblPr/>
              <a:tblGrid>
                <a:gridCol w="8784976"/>
              </a:tblGrid>
              <a:tr h="5746452">
                <a:tc>
                  <a:txBody>
                    <a:bodyPr/>
                    <a:lstStyle/>
                    <a:p>
                      <a:pPr marL="165100" marR="2540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1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Калькуляция</a:t>
                      </a:r>
                      <a:r>
                        <a:rPr lang="ru-RU" sz="2400" b="1" spc="1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— способ группировки затрат и определения себестоимости. Исчисление себестоимости продукции (работ, услуг) — способ определения фактических затрат организации в денежной форме на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единицу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u="non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u="non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прод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укции (работ,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услуг)</a:t>
                      </a:r>
                    </a:p>
                    <a:p>
                      <a:pPr marL="165100" marR="2540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Отчетность организации </a:t>
                      </a:r>
                      <a:r>
                        <a:rPr lang="ru-RU" sz="24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представляет собой систему показателей, характеризующих ее производственно-хозяйственную и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финансовую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де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ятельность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 определенный период (месяц,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квартал, год)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65100" marR="2540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Показатели отчетности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используются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для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анализа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финансового состояния организации, подготовки, обоснования и принятия управленческих решений.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7320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2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566232"/>
              </p:ext>
            </p:extLst>
          </p:nvPr>
        </p:nvGraphicFramePr>
        <p:xfrm>
          <a:off x="179512" y="188640"/>
          <a:ext cx="8712968" cy="6655688"/>
        </p:xfrm>
        <a:graphic>
          <a:graphicData uri="http://schemas.openxmlformats.org/drawingml/2006/table">
            <a:tbl>
              <a:tblPr/>
              <a:tblGrid>
                <a:gridCol w="8712968"/>
              </a:tblGrid>
              <a:tr h="6655688">
                <a:tc>
                  <a:txBody>
                    <a:bodyPr/>
                    <a:lstStyle/>
                    <a:p>
                      <a:pPr marL="165100" marR="254000" indent="3556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u="non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Способы</a:t>
                      </a:r>
                      <a:r>
                        <a:rPr lang="ru-RU" sz="2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 приемы бухгалтерского учета, составляющие его методологию, </a:t>
                      </a:r>
                      <a:r>
                        <a:rPr lang="ru-RU" sz="2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взаимосвязаны </a:t>
                      </a:r>
                      <a:r>
                        <a:rPr lang="ru-RU" sz="2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взаимообусловлены. </a:t>
                      </a:r>
                      <a:endParaRPr lang="ru-RU" sz="22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3556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2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3556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2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результате их применения обеспечиваются: </a:t>
                      </a:r>
                      <a:endParaRPr lang="ru-RU" sz="22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3556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-непрерывное</a:t>
                      </a:r>
                      <a:r>
                        <a:rPr lang="ru-RU" sz="2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сплошное и документально обоснованное отражение в системном бухгалтерском учете учитываемых объектов в денежном, трудовом и натуральном измерителях</a:t>
                      </a:r>
                      <a:r>
                        <a:rPr lang="ru-RU" sz="2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</a:p>
                    <a:p>
                      <a:pPr marL="165100" marR="254000" indent="3556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-однородная </a:t>
                      </a:r>
                      <a:r>
                        <a:rPr lang="ru-RU" sz="2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группировка имущества, источников его образования, хозяйственных операций на счетах бухгалтерского учета. </a:t>
                      </a:r>
                      <a:endParaRPr lang="ru-RU" sz="22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3556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2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3556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Взаимосвязанное </a:t>
                      </a:r>
                      <a:r>
                        <a:rPr lang="ru-RU" sz="2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отражение этого имущества, источников </a:t>
                      </a:r>
                      <a:r>
                        <a:rPr lang="ru-RU" sz="2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его </a:t>
                      </a:r>
                      <a:r>
                        <a:rPr lang="ru-RU" sz="2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формирования и хозяйственных операций при помощи метода двойной записи на счетах, периодическое сопоставление фактического наличия и имущества и обязательств с учетными данными позволяют получить достоверные итоговые систематизированные отчетные показатели.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320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73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268760"/>
            <a:ext cx="7488832" cy="3252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 5.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Нормативное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регулирование бухгалтерского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учета 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32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самостоятельно)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00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260648"/>
            <a:ext cx="856895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Виды бухгалтерского учета:</a:t>
            </a:r>
          </a:p>
          <a:p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управленческий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</a:t>
            </a:r>
          </a:p>
          <a:p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2) финансовый учет</a:t>
            </a:r>
          </a:p>
          <a:p>
            <a:endParaRPr lang="ru-RU" sz="2800" b="1" i="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sz="2800" b="1" i="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3) налоговый учет</a:t>
            </a:r>
            <a:endParaRPr lang="ru-RU" sz="2800" b="0" i="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78497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Управленческий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представляет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собой вид такого учета, при котором происходит сбор, обработка и предоставление учетной информации для нужд управления на предприятии.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управленческого учета – формирование информационной системы на предприятии.</a:t>
            </a:r>
          </a:p>
          <a:p>
            <a:pPr algn="ctr"/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Главная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 управленческого учета – подготовка достоверной и полной информации, которая служит источником для принятия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необходимых управленческих решений в процессе управления.</a:t>
            </a:r>
            <a:endParaRPr lang="ru-RU" sz="2800" i="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8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60648"/>
            <a:ext cx="8640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Финансовый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/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учетная информация о затратах и доходах предприятия, о дебиторской и кредиторской задолженностях, о составлении имущества, о фондах и т. д.;</a:t>
            </a:r>
          </a:p>
          <a:p>
            <a:pPr marL="64135" marR="67310" indent="341630" algn="just" eaLnBrk="0" hangingPunct="0">
              <a:spcAft>
                <a:spcPts val="0"/>
              </a:spcAft>
            </a:pPr>
            <a:endParaRPr lang="ru-RU" sz="28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60648"/>
            <a:ext cx="864096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Налоговый учет</a:t>
            </a:r>
          </a:p>
          <a:p>
            <a:pPr algn="ctr"/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– это вид бухгалтерского учета, при котором происходит обобщение информации в целях определения налоговой базы по налогам на основе данных первичных документов, сгруппированных в соответствии с порядком, предусмотренным Налоговым кодексом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РФ.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310" indent="341630" algn="just" eaLnBrk="0" hangingPunct="0"/>
            <a:endParaRPr lang="ru-RU" sz="28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0943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процессе исчисления 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показателей 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деятельности предприятия широко используется измерение его хозяйственных средств с помощью измерителей.</a:t>
            </a:r>
          </a:p>
          <a:p>
            <a:pPr algn="ctr"/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Учетный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измеритель 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представляет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собой определенную учетную единицу, которая производит измерение и исчисление хозяйственных средств и операций на предприятии.</a:t>
            </a:r>
            <a:endParaRPr lang="ru-RU" sz="3200" b="0" i="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2755</TotalTime>
  <Words>1722</Words>
  <Application>Microsoft Office PowerPoint</Application>
  <PresentationFormat>Экран (4:3)</PresentationFormat>
  <Paragraphs>260</Paragraphs>
  <Slides>42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Бух учет</dc:creator>
  <cp:lastModifiedBy>Admin</cp:lastModifiedBy>
  <cp:revision>262</cp:revision>
  <dcterms:created xsi:type="dcterms:W3CDTF">2012-09-12T07:06:13Z</dcterms:created>
  <dcterms:modified xsi:type="dcterms:W3CDTF">2021-02-11T16:04:24Z</dcterms:modified>
</cp:coreProperties>
</file>